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89" r:id="rId13"/>
    <p:sldId id="260" r:id="rId14"/>
    <p:sldId id="285" r:id="rId15"/>
    <p:sldId id="261" r:id="rId16"/>
    <p:sldId id="262" r:id="rId17"/>
    <p:sldId id="265" r:id="rId18"/>
    <p:sldId id="264" r:id="rId19"/>
    <p:sldId id="263" r:id="rId20"/>
    <p:sldId id="273" r:id="rId21"/>
    <p:sldId id="266" r:id="rId22"/>
    <p:sldId id="267" r:id="rId23"/>
    <p:sldId id="274" r:id="rId24"/>
    <p:sldId id="275" r:id="rId25"/>
    <p:sldId id="269" r:id="rId26"/>
    <p:sldId id="271" r:id="rId27"/>
    <p:sldId id="270" r:id="rId28"/>
    <p:sldId id="268" r:id="rId29"/>
    <p:sldId id="272" r:id="rId30"/>
    <p:sldId id="286" r:id="rId31"/>
    <p:sldId id="277" r:id="rId32"/>
    <p:sldId id="278" r:id="rId33"/>
    <p:sldId id="284" r:id="rId34"/>
    <p:sldId id="279" r:id="rId35"/>
    <p:sldId id="281" r:id="rId36"/>
    <p:sldId id="282" r:id="rId37"/>
    <p:sldId id="283" r:id="rId38"/>
    <p:sldId id="287" r:id="rId39"/>
    <p:sldId id="280" r:id="rId40"/>
    <p:sldId id="288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51"/>
  </p:normalViewPr>
  <p:slideViewPr>
    <p:cSldViewPr snapToGrid="0" snapToObjects="1">
      <p:cViewPr varScale="1">
        <p:scale>
          <a:sx n="112" d="100"/>
          <a:sy n="112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11.08.2019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47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11.08.2019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70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11.08.2019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471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215700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11.08.2019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086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11.08.2019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92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11.08.2019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177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11.08.2019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8058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11.08.2019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790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11.08.2019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8507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11.08.2019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620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CF1F-FCF9-304F-8439-1EDEE2EB19BF}" type="datetimeFigureOut">
              <a:rPr lang="ru-RU" smtClean="0"/>
              <a:t>11.08.2019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002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1CF1F-FCF9-304F-8439-1EDEE2EB19BF}" type="datetimeFigureOut">
              <a:rPr lang="ru-RU" smtClean="0"/>
              <a:t>11.08.2019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105A9-3BBB-D745-A2CD-5704237B2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42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cbr-xml-daily.ru/daily_json.j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cbr-xml-daily.ru/daily_json.js" TargetMode="External"/><Relationship Id="rId3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1277810" y="2960361"/>
            <a:ext cx="9774803" cy="1456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3300" cap="all" dirty="0">
                <a:latin typeface="PFBeauSansPro-Regular" panose="02000500000000020004" pitchFamily="50" charset="0"/>
                <a:sym typeface="PFBeauSansPro-Bold"/>
              </a:rPr>
              <a:t>Занятие </a:t>
            </a:r>
            <a:r>
              <a:rPr lang="en-US" sz="3300" cap="all" dirty="0" smtClean="0">
                <a:latin typeface="PFBeauSansPro-Regular" panose="02000500000000020004" pitchFamily="50" charset="0"/>
                <a:sym typeface="PFBeauSansPro-Bold"/>
              </a:rPr>
              <a:t>4</a:t>
            </a:r>
            <a:endParaRPr lang="ru-RU" sz="3300" cap="all" dirty="0">
              <a:latin typeface="PFBeauSansPro-Regular" panose="02000500000000020004" pitchFamily="50" charset="0"/>
              <a:sym typeface="PFBeauSansPro-Bold"/>
            </a:endParaRPr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5000" b="1" cap="all" dirty="0" err="1" smtClean="0">
                <a:sym typeface="PFBeauSansPro-Bold"/>
              </a:rPr>
              <a:t>КЛАССы</a:t>
            </a:r>
            <a:endParaRPr lang="ru-RU" sz="5000" dirty="0"/>
          </a:p>
        </p:txBody>
      </p:sp>
      <p:pic>
        <p:nvPicPr>
          <p:cNvPr id="8" name="pasted-image.pdf">
            <a:extLst>
              <a:ext uri="{FF2B5EF4-FFF2-40B4-BE49-F238E27FC236}">
                <a16:creationId xmlns:a16="http://schemas.microsoft.com/office/drawing/2014/main" xmlns="" id="{8406B437-B6C7-4DB9-8A6B-6FD3B907A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7307" y="746919"/>
            <a:ext cx="1920935" cy="5340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00221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ЗАЧЕМ НАМ КЛАССЫ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Что требуют?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3428" y="2092221"/>
            <a:ext cx="10516622" cy="444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/>
              <a:t>2004 </a:t>
            </a:r>
            <a:r>
              <a:rPr lang="mr-IN" sz="3200" dirty="0" smtClean="0"/>
              <a:t>–</a:t>
            </a:r>
            <a:r>
              <a:rPr lang="en-US" sz="3200" dirty="0" smtClean="0"/>
              <a:t> </a:t>
            </a:r>
            <a:r>
              <a:rPr lang="ru-RU" sz="3200" dirty="0" smtClean="0"/>
              <a:t>аналитик умеет считать</a:t>
            </a:r>
            <a:endParaRPr lang="en-US" sz="3200" dirty="0" smtClean="0"/>
          </a:p>
          <a:p>
            <a:pPr>
              <a:lnSpc>
                <a:spcPct val="150000"/>
              </a:lnSpc>
            </a:pPr>
            <a:r>
              <a:rPr lang="ru-RU" sz="3200" dirty="0" smtClean="0"/>
              <a:t>2009 </a:t>
            </a:r>
            <a:r>
              <a:rPr lang="mr-IN" sz="3200" dirty="0" smtClean="0"/>
              <a:t>–</a:t>
            </a:r>
            <a:r>
              <a:rPr lang="ru-RU" sz="3200" dirty="0" smtClean="0"/>
              <a:t> хорошо знает </a:t>
            </a:r>
            <a:r>
              <a:rPr lang="en-US" sz="3200" dirty="0" smtClean="0"/>
              <a:t>Excel</a:t>
            </a:r>
          </a:p>
          <a:p>
            <a:pPr>
              <a:lnSpc>
                <a:spcPct val="150000"/>
              </a:lnSpc>
            </a:pPr>
            <a:r>
              <a:rPr lang="ru-RU" sz="3200" dirty="0" smtClean="0"/>
              <a:t>2013 </a:t>
            </a:r>
            <a:r>
              <a:rPr lang="mr-IN" sz="3200" dirty="0" smtClean="0"/>
              <a:t>–</a:t>
            </a:r>
            <a:r>
              <a:rPr lang="ru-RU" sz="3200" dirty="0" smtClean="0"/>
              <a:t> знает </a:t>
            </a:r>
            <a:r>
              <a:rPr lang="en-US" sz="3200" dirty="0" smtClean="0"/>
              <a:t>SQL, </a:t>
            </a:r>
            <a:r>
              <a:rPr lang="ru-RU" sz="3200" dirty="0" smtClean="0"/>
              <a:t>имел дело с программированием</a:t>
            </a:r>
          </a:p>
          <a:p>
            <a:pPr>
              <a:lnSpc>
                <a:spcPct val="150000"/>
              </a:lnSpc>
            </a:pPr>
            <a:r>
              <a:rPr lang="ru-RU" sz="3200" dirty="0" smtClean="0"/>
              <a:t>2015 </a:t>
            </a:r>
            <a:r>
              <a:rPr lang="mr-IN" sz="3200" dirty="0" smtClean="0"/>
              <a:t>–</a:t>
            </a:r>
            <a:r>
              <a:rPr lang="ru-RU" sz="3200" dirty="0" smtClean="0"/>
              <a:t> с ходу решает простые задачи на </a:t>
            </a:r>
            <a:r>
              <a:rPr lang="en-US" sz="3200" dirty="0" smtClean="0"/>
              <a:t>Python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2017 </a:t>
            </a:r>
            <a:r>
              <a:rPr lang="mr-IN" sz="3200" dirty="0" smtClean="0"/>
              <a:t>–</a:t>
            </a:r>
            <a:r>
              <a:rPr lang="en-US" sz="3200" dirty="0" smtClean="0"/>
              <a:t> </a:t>
            </a:r>
            <a:r>
              <a:rPr lang="ru-RU" sz="3200" dirty="0" smtClean="0"/>
              <a:t>уровень стажера / младшего разработчика</a:t>
            </a:r>
          </a:p>
          <a:p>
            <a:pPr>
              <a:lnSpc>
                <a:spcPct val="150000"/>
              </a:lnSpc>
            </a:pPr>
            <a:r>
              <a:rPr lang="ru-RU" sz="3200" dirty="0" smtClean="0"/>
              <a:t>2019 </a:t>
            </a:r>
            <a:r>
              <a:rPr lang="mr-IN" sz="3200" dirty="0" smtClean="0"/>
              <a:t>–</a:t>
            </a:r>
            <a:r>
              <a:rPr lang="ru-RU" sz="3200" dirty="0" smtClean="0"/>
              <a:t> </a:t>
            </a:r>
            <a:r>
              <a:rPr lang="en-US" sz="3200" dirty="0" smtClean="0"/>
              <a:t>code review </a:t>
            </a:r>
            <a:r>
              <a:rPr lang="ru-RU" sz="3200" dirty="0" smtClean="0"/>
              <a:t>для аналитиков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15458494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ЗАЧЕМ НАМ КЛАССЫ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Кодом надо делиться и </a:t>
            </a:r>
            <a:r>
              <a:rPr lang="ru-RU" sz="4000" dirty="0" err="1" smtClean="0">
                <a:latin typeface="Proxima Nova Lt" panose="02000506030000020004" pitchFamily="50" charset="0"/>
              </a:rPr>
              <a:t>переиспользовать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834" y="2186940"/>
            <a:ext cx="4876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83785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24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1269180" y="3403595"/>
            <a:ext cx="9774803" cy="208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6000" dirty="0" smtClean="0"/>
              <a:t>Что мы знаем о функциях</a:t>
            </a:r>
            <a:endParaRPr lang="en-US" sz="6000" dirty="0"/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xmlns="" id="{F1294AC4-AE43-478C-80C1-5A8B12D765CE}"/>
              </a:ext>
            </a:extLst>
          </p:cNvPr>
          <p:cNvSpPr/>
          <p:nvPr/>
        </p:nvSpPr>
        <p:spPr>
          <a:xfrm>
            <a:off x="1298677" y="1672712"/>
            <a:ext cx="627531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56077019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Что мы знаем о функциях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Упрощают код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3428" y="2092752"/>
            <a:ext cx="504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(особенно если </a:t>
            </a:r>
            <a:r>
              <a:rPr lang="ru-RU" smtClean="0"/>
              <a:t>добавлять описание к функциям)</a:t>
            </a:r>
            <a:endParaRPr lang="ru-RU"/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1" y="2943507"/>
            <a:ext cx="45847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375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Что мы знаем о функциях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Упрощают код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5" name="Стрелка вправо 4"/>
          <p:cNvSpPr/>
          <p:nvPr/>
        </p:nvSpPr>
        <p:spPr>
          <a:xfrm>
            <a:off x="5101171" y="4289072"/>
            <a:ext cx="1151159" cy="331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1313428" y="2092752"/>
            <a:ext cx="504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(особенно если </a:t>
            </a:r>
            <a:r>
              <a:rPr lang="ru-RU" smtClean="0"/>
              <a:t>добавлять описание к функциям)</a:t>
            </a:r>
            <a:endParaRPr lang="ru-RU"/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1" y="2943507"/>
            <a:ext cx="4584700" cy="3022600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500" y="3692807"/>
            <a:ext cx="54229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0678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Что мы знаем о функциях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5" name="Shape 199"/>
          <p:cNvSpPr/>
          <p:nvPr/>
        </p:nvSpPr>
        <p:spPr>
          <a:xfrm>
            <a:off x="1283931" y="1269239"/>
            <a:ext cx="10728999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Легко тестировать на всем диапазоне входных параметров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31" y="3519681"/>
            <a:ext cx="4114800" cy="260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75020" y="3519681"/>
            <a:ext cx="6012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Проверять результат в основном цикле кода неудобно.</a:t>
            </a:r>
          </a:p>
          <a:p>
            <a:r>
              <a:rPr lang="ru-RU" dirty="0" smtClean="0"/>
              <a:t>К тому же там могут оказаться не все нужные значения.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5093454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Что мы знаем о функциях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5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Изменяем, не трогая остальной код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040" y="2743199"/>
            <a:ext cx="3366650" cy="294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19371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Что мы знаем о функциях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5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Упражнение для разминки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3931" y="2297430"/>
            <a:ext cx="609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Дана строка со значениями, которые разделены запятыми: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563" y="2871971"/>
            <a:ext cx="6202947" cy="812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13428" y="4279855"/>
            <a:ext cx="7276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Напишите функцию, которая возвращает число столбцов в такой строке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894584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24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1269180" y="3403595"/>
            <a:ext cx="9774803" cy="208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6000" dirty="0" smtClean="0"/>
              <a:t>Когда этого недостаточно</a:t>
            </a:r>
            <a:endParaRPr lang="en-US" sz="6000" dirty="0"/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xmlns="" id="{F1294AC4-AE43-478C-80C1-5A8B12D765CE}"/>
              </a:ext>
            </a:extLst>
          </p:cNvPr>
          <p:cNvSpPr/>
          <p:nvPr/>
        </p:nvSpPr>
        <p:spPr>
          <a:xfrm>
            <a:off x="1298677" y="1672712"/>
            <a:ext cx="627531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72322156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Когда этого недостаточно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5" name="Shape 199"/>
          <p:cNvSpPr/>
          <p:nvPr/>
        </p:nvSpPr>
        <p:spPr>
          <a:xfrm>
            <a:off x="1283931" y="128066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Постановка задачи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3931" y="2410107"/>
            <a:ext cx="55718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Нужно получать курс доллара на сегодня</a:t>
            </a:r>
          </a:p>
          <a:p>
            <a:r>
              <a:rPr lang="en-US" dirty="0" smtClean="0">
                <a:hlinkClick r:id="rId2"/>
              </a:rPr>
              <a:t>https://www.cbr-xml-daily.ru/daily_json.js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578445046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1258321" y="1514004"/>
            <a:ext cx="3671903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lnSpc>
                <a:spcPct val="140000"/>
              </a:lnSpc>
              <a:defRPr sz="86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sz="4000" dirty="0"/>
              <a:t>Константин </a:t>
            </a:r>
          </a:p>
          <a:p>
            <a:pPr algn="l">
              <a:lnSpc>
                <a:spcPct val="100000"/>
              </a:lnSpc>
            </a:pPr>
            <a:r>
              <a:rPr lang="ru-RU" sz="4000" dirty="0" err="1"/>
              <a:t>башевой</a:t>
            </a:r>
            <a:endParaRPr sz="4000" dirty="0"/>
          </a:p>
        </p:txBody>
      </p:sp>
      <p:sp>
        <p:nvSpPr>
          <p:cNvPr id="127" name="Shape 127"/>
          <p:cNvSpPr/>
          <p:nvPr/>
        </p:nvSpPr>
        <p:spPr>
          <a:xfrm>
            <a:off x="1294069" y="2717807"/>
            <a:ext cx="1192891" cy="643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lnSpc>
                <a:spcPct val="140000"/>
              </a:lnSpc>
              <a:defRPr sz="3900" spc="78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r>
              <a:rPr lang="ru-RU" sz="2750">
                <a:latin typeface="Proxima Nova Lt" panose="02000506030000020004" pitchFamily="50" charset="0"/>
              </a:rPr>
              <a:t>Яндекс</a:t>
            </a:r>
            <a:endParaRPr sz="2750" dirty="0">
              <a:latin typeface="Proxima Nova Lt" panose="02000506030000020004" pitchFamily="50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1258321" y="4031459"/>
            <a:ext cx="3384733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40000"/>
              </a:lnSpc>
              <a:defRPr sz="2800" spc="196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000" b="1" dirty="0" err="1">
                <a:latin typeface="PFBeauSansPro-Bold" panose="02000800000000020004" pitchFamily="50" charset="0"/>
              </a:rPr>
              <a:t>Habr</a:t>
            </a:r>
            <a:endParaRPr lang="ru-RU" sz="3000" b="1" dirty="0">
              <a:latin typeface="PFBeauSansPro-Bold" panose="02000800000000020004" pitchFamily="50" charset="0"/>
            </a:endParaRPr>
          </a:p>
          <a:p>
            <a:pPr algn="l">
              <a:lnSpc>
                <a:spcPct val="100000"/>
              </a:lnSpc>
            </a:pPr>
            <a:r>
              <a:rPr lang="en-US" sz="3000" dirty="0">
                <a:latin typeface="Proxima Nova Lt" panose="02000506030000020004" pitchFamily="50" charset="0"/>
              </a:rPr>
              <a:t>@</a:t>
            </a:r>
            <a:r>
              <a:rPr lang="en-US" sz="3000" dirty="0" err="1">
                <a:latin typeface="Proxima Nova Lt" panose="02000506030000020004" pitchFamily="50" charset="0"/>
              </a:rPr>
              <a:t>kpi_maker</a:t>
            </a:r>
            <a:endParaRPr lang="en-US" sz="3000" dirty="0">
              <a:latin typeface="Proxima Nova Lt" panose="02000506030000020004" pitchFamily="50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3C2DF062-568A-45DB-8759-DE262E581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15" name="Shape 198">
            <a:extLst>
              <a:ext uri="{FF2B5EF4-FFF2-40B4-BE49-F238E27FC236}">
                <a16:creationId xmlns:a16="http://schemas.microsoft.com/office/drawing/2014/main" xmlns="" id="{60043467-796A-4791-97F5-E31377E47DB3}"/>
              </a:ext>
            </a:extLst>
          </p:cNvPr>
          <p:cNvSpPr/>
          <p:nvPr/>
        </p:nvSpPr>
        <p:spPr>
          <a:xfrm>
            <a:off x="1294069" y="968656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923013532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Когда этого недостаточно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5" name="Shape 199"/>
          <p:cNvSpPr/>
          <p:nvPr/>
        </p:nvSpPr>
        <p:spPr>
          <a:xfrm>
            <a:off x="1283931" y="128066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Постановка задачи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3931" y="2410107"/>
            <a:ext cx="55718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Нужно получать курс доллара на сегодня</a:t>
            </a:r>
          </a:p>
          <a:p>
            <a:r>
              <a:rPr lang="en-US" dirty="0" smtClean="0">
                <a:hlinkClick r:id="rId2"/>
              </a:rPr>
              <a:t>https://www.cbr-xml-daily.ru/daily_json.js</a:t>
            </a:r>
            <a:endParaRPr lang="ru-RU" dirty="0" smtClean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31" y="3653790"/>
            <a:ext cx="10519892" cy="136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74257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Когда этого недостаточно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5" name="Shape 199"/>
          <p:cNvSpPr/>
          <p:nvPr/>
        </p:nvSpPr>
        <p:spPr>
          <a:xfrm>
            <a:off x="1283931" y="128066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Решение через функцию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427" y="2736850"/>
            <a:ext cx="10571067" cy="261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5005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Когда этого недостаточно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5" name="Shape 199"/>
          <p:cNvSpPr/>
          <p:nvPr/>
        </p:nvSpPr>
        <p:spPr>
          <a:xfrm>
            <a:off x="1283931" y="128066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Проблемы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31" y="2580055"/>
            <a:ext cx="3366650" cy="29495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7800" y="1608002"/>
            <a:ext cx="6537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Возможность получать все 34 валюты</a:t>
            </a:r>
          </a:p>
          <a:p>
            <a:endParaRPr lang="ru-RU" sz="2400" dirty="0"/>
          </a:p>
          <a:p>
            <a:r>
              <a:rPr lang="ru-RU" sz="2400" dirty="0" smtClean="0"/>
              <a:t>Иногда нужна вся информация о валюте</a:t>
            </a:r>
          </a:p>
        </p:txBody>
      </p:sp>
    </p:spTree>
    <p:extLst>
      <p:ext uri="{BB962C8B-B14F-4D97-AF65-F5344CB8AC3E}">
        <p14:creationId xmlns:p14="http://schemas.microsoft.com/office/powerpoint/2010/main" val="1636766427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Когда этого недостаточно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5" name="Shape 199"/>
          <p:cNvSpPr/>
          <p:nvPr/>
        </p:nvSpPr>
        <p:spPr>
          <a:xfrm>
            <a:off x="1283931" y="128066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Проблемы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31" y="2580055"/>
            <a:ext cx="3366650" cy="29495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7800" y="1608002"/>
            <a:ext cx="65379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Возможность получать все 34 валюты</a:t>
            </a:r>
          </a:p>
          <a:p>
            <a:endParaRPr lang="ru-RU" sz="2400" dirty="0"/>
          </a:p>
          <a:p>
            <a:r>
              <a:rPr lang="ru-RU" sz="2400" dirty="0" smtClean="0"/>
              <a:t>Иногда нужна вся информация о валюте</a:t>
            </a:r>
          </a:p>
          <a:p>
            <a:endParaRPr lang="ru-RU" sz="2400" dirty="0" smtClean="0"/>
          </a:p>
          <a:p>
            <a:r>
              <a:rPr lang="ru-RU" sz="2400" dirty="0" smtClean="0"/>
              <a:t>Эта система иногда тормозит</a:t>
            </a:r>
          </a:p>
          <a:p>
            <a:endParaRPr lang="ru-RU" sz="2400" dirty="0"/>
          </a:p>
          <a:p>
            <a:r>
              <a:rPr lang="ru-RU" sz="2400" dirty="0" smtClean="0"/>
              <a:t>Переделайте на наш надежный сервис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80841224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Когда этого недостаточно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5" name="Shape 199"/>
          <p:cNvSpPr/>
          <p:nvPr/>
        </p:nvSpPr>
        <p:spPr>
          <a:xfrm>
            <a:off x="1283931" y="128066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Проблемы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31" y="2580055"/>
            <a:ext cx="3366650" cy="29495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7800" y="1608002"/>
            <a:ext cx="65379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Возможность получать все 34 валюты</a:t>
            </a:r>
          </a:p>
          <a:p>
            <a:endParaRPr lang="ru-RU" sz="2400" dirty="0"/>
          </a:p>
          <a:p>
            <a:r>
              <a:rPr lang="ru-RU" sz="2400" dirty="0" smtClean="0"/>
              <a:t>Иногда нужна вся информация о валюте</a:t>
            </a:r>
          </a:p>
          <a:p>
            <a:endParaRPr lang="ru-RU" sz="2400" dirty="0" smtClean="0"/>
          </a:p>
          <a:p>
            <a:r>
              <a:rPr lang="ru-RU" sz="2400" dirty="0" smtClean="0"/>
              <a:t>Эта система иногда тормозит</a:t>
            </a:r>
          </a:p>
          <a:p>
            <a:endParaRPr lang="ru-RU" sz="2400" dirty="0"/>
          </a:p>
          <a:p>
            <a:r>
              <a:rPr lang="ru-RU" sz="2400" dirty="0" smtClean="0"/>
              <a:t>Переделайте на наш надежный сервис</a:t>
            </a:r>
            <a:endParaRPr lang="ru-RU" sz="2400" dirty="0"/>
          </a:p>
          <a:p>
            <a:endParaRPr lang="ru-RU" sz="2400" dirty="0" smtClean="0"/>
          </a:p>
          <a:p>
            <a:r>
              <a:rPr lang="ru-RU" sz="2400" dirty="0" smtClean="0"/>
              <a:t>Хочу такое в другом отчете</a:t>
            </a:r>
          </a:p>
          <a:p>
            <a:endParaRPr lang="ru-RU" sz="2400" dirty="0"/>
          </a:p>
          <a:p>
            <a:r>
              <a:rPr lang="ru-RU" sz="2400" dirty="0" smtClean="0"/>
              <a:t>У меня устаревшая версия вашей функции</a:t>
            </a:r>
          </a:p>
          <a:p>
            <a:endParaRPr lang="ru-RU" sz="2400" dirty="0"/>
          </a:p>
          <a:p>
            <a:r>
              <a:rPr lang="ru-RU" sz="2400" dirty="0" smtClean="0"/>
              <a:t>А нам нужно коды валют у вас забирать!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49303533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Когда этого недостаточно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5" name="Shape 199"/>
          <p:cNvSpPr/>
          <p:nvPr/>
        </p:nvSpPr>
        <p:spPr>
          <a:xfrm>
            <a:off x="1283931" y="128066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Каждому действию своя функция!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3428" y="2537460"/>
            <a:ext cx="435965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def</a:t>
            </a:r>
            <a:r>
              <a:rPr lang="en-US" sz="2400" dirty="0" smtClean="0"/>
              <a:t> </a:t>
            </a:r>
            <a:r>
              <a:rPr lang="ru-RU" sz="2400" dirty="0" err="1" smtClean="0"/>
              <a:t>запрос_к</a:t>
            </a:r>
            <a:r>
              <a:rPr lang="ru-RU" sz="2400" dirty="0" smtClean="0"/>
              <a:t>_</a:t>
            </a:r>
            <a:r>
              <a:rPr lang="en-US" sz="2400" dirty="0" err="1" smtClean="0"/>
              <a:t>api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def</a:t>
            </a:r>
            <a:r>
              <a:rPr lang="en-US" sz="2400" dirty="0" smtClean="0"/>
              <a:t> </a:t>
            </a:r>
            <a:r>
              <a:rPr lang="ru-RU" sz="2400" dirty="0" err="1" smtClean="0"/>
              <a:t>обработка_ошибок</a:t>
            </a:r>
            <a:r>
              <a:rPr lang="ru-RU" sz="2400" dirty="0" smtClean="0"/>
              <a:t>_</a:t>
            </a:r>
            <a:r>
              <a:rPr lang="en-US" sz="2400" dirty="0" err="1" smtClean="0"/>
              <a:t>api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def</a:t>
            </a:r>
            <a:r>
              <a:rPr lang="en-US" sz="2400" dirty="0" smtClean="0"/>
              <a:t> </a:t>
            </a:r>
            <a:r>
              <a:rPr lang="ru-RU" sz="2400" dirty="0" err="1" smtClean="0"/>
              <a:t>нужная_валюта</a:t>
            </a:r>
            <a:endParaRPr lang="ru-RU" sz="2400" dirty="0" smtClean="0"/>
          </a:p>
          <a:p>
            <a:endParaRPr lang="ru-RU" sz="2400" dirty="0"/>
          </a:p>
          <a:p>
            <a:r>
              <a:rPr lang="en-US" sz="2400" dirty="0" err="1" smtClean="0"/>
              <a:t>def</a:t>
            </a:r>
            <a:r>
              <a:rPr lang="en-US" sz="2400" dirty="0" smtClean="0"/>
              <a:t> </a:t>
            </a:r>
            <a:r>
              <a:rPr lang="ru-RU" sz="2400" dirty="0" err="1" smtClean="0"/>
              <a:t>выбор_сервиса_с_данными</a:t>
            </a:r>
            <a:endParaRPr lang="ru-RU" sz="2400" dirty="0" smtClean="0"/>
          </a:p>
          <a:p>
            <a:endParaRPr lang="ru-RU" sz="2400" dirty="0"/>
          </a:p>
          <a:p>
            <a:r>
              <a:rPr lang="mr-IN" sz="2400" dirty="0" smtClean="0"/>
              <a:t>…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8503603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Когда этого недостаточно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5" name="Shape 199"/>
          <p:cNvSpPr/>
          <p:nvPr/>
        </p:nvSpPr>
        <p:spPr>
          <a:xfrm>
            <a:off x="1283931" y="128066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Каждому действию своя функция!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3428" y="2537460"/>
            <a:ext cx="435965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def</a:t>
            </a:r>
            <a:r>
              <a:rPr lang="en-US" sz="2400" dirty="0" smtClean="0"/>
              <a:t> </a:t>
            </a:r>
            <a:r>
              <a:rPr lang="ru-RU" sz="2400" dirty="0" err="1" smtClean="0"/>
              <a:t>запрос_к</a:t>
            </a:r>
            <a:r>
              <a:rPr lang="ru-RU" sz="2400" dirty="0" smtClean="0"/>
              <a:t>_</a:t>
            </a:r>
            <a:r>
              <a:rPr lang="en-US" sz="2400" dirty="0" err="1" smtClean="0"/>
              <a:t>api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def</a:t>
            </a:r>
            <a:r>
              <a:rPr lang="en-US" sz="2400" dirty="0" smtClean="0"/>
              <a:t> </a:t>
            </a:r>
            <a:r>
              <a:rPr lang="ru-RU" sz="2400" dirty="0" err="1" smtClean="0"/>
              <a:t>обработка_ошибок</a:t>
            </a:r>
            <a:r>
              <a:rPr lang="ru-RU" sz="2400" dirty="0" smtClean="0"/>
              <a:t>_</a:t>
            </a:r>
            <a:r>
              <a:rPr lang="en-US" sz="2400" dirty="0" err="1" smtClean="0"/>
              <a:t>api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def</a:t>
            </a:r>
            <a:r>
              <a:rPr lang="en-US" sz="2400" dirty="0" smtClean="0"/>
              <a:t> </a:t>
            </a:r>
            <a:r>
              <a:rPr lang="ru-RU" sz="2400" dirty="0" err="1" smtClean="0"/>
              <a:t>нужная_валюта</a:t>
            </a:r>
            <a:endParaRPr lang="ru-RU" sz="2400" dirty="0" smtClean="0"/>
          </a:p>
          <a:p>
            <a:endParaRPr lang="ru-RU" sz="2400" dirty="0"/>
          </a:p>
          <a:p>
            <a:r>
              <a:rPr lang="en-US" sz="2400" dirty="0" err="1" smtClean="0"/>
              <a:t>def</a:t>
            </a:r>
            <a:r>
              <a:rPr lang="en-US" sz="2400" dirty="0" smtClean="0"/>
              <a:t> </a:t>
            </a:r>
            <a:r>
              <a:rPr lang="ru-RU" sz="2400" dirty="0" err="1" smtClean="0"/>
              <a:t>выбор_сервиса_с_данными</a:t>
            </a:r>
            <a:endParaRPr lang="ru-RU" sz="2400" dirty="0" smtClean="0"/>
          </a:p>
          <a:p>
            <a:endParaRPr lang="ru-RU" sz="2400" dirty="0"/>
          </a:p>
          <a:p>
            <a:r>
              <a:rPr lang="mr-IN" sz="2400" dirty="0" smtClean="0"/>
              <a:t>…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802861" y="3414623"/>
            <a:ext cx="4015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придется передавать кучу параметров </a:t>
            </a:r>
            <a:r>
              <a:rPr lang="ru-RU" sz="2400" smtClean="0"/>
              <a:t>каждой функции</a:t>
            </a:r>
            <a:endParaRPr lang="ru-RU" sz="2400"/>
          </a:p>
        </p:txBody>
      </p:sp>
      <p:cxnSp>
        <p:nvCxnSpPr>
          <p:cNvPr id="10" name="Прямая со стрелкой 9"/>
          <p:cNvCxnSpPr>
            <a:stCxn id="8" idx="1"/>
          </p:cNvCxnSpPr>
          <p:nvPr/>
        </p:nvCxnSpPr>
        <p:spPr>
          <a:xfrm flipH="1" flipV="1">
            <a:off x="4057650" y="2788920"/>
            <a:ext cx="3745211" cy="1041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1"/>
          </p:cNvCxnSpPr>
          <p:nvPr/>
        </p:nvCxnSpPr>
        <p:spPr>
          <a:xfrm flipH="1" flipV="1">
            <a:off x="5074920" y="3593470"/>
            <a:ext cx="2727941" cy="236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8" idx="1"/>
          </p:cNvCxnSpPr>
          <p:nvPr/>
        </p:nvCxnSpPr>
        <p:spPr>
          <a:xfrm flipH="1">
            <a:off x="4297680" y="3830122"/>
            <a:ext cx="3505181" cy="339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8" idx="1"/>
          </p:cNvCxnSpPr>
          <p:nvPr/>
        </p:nvCxnSpPr>
        <p:spPr>
          <a:xfrm flipH="1">
            <a:off x="5673083" y="3830122"/>
            <a:ext cx="2129778" cy="1220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901045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Когда этого недостаточно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5" name="Shape 199"/>
          <p:cNvSpPr/>
          <p:nvPr/>
        </p:nvSpPr>
        <p:spPr>
          <a:xfrm>
            <a:off x="1283931" y="128066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Каждому действию своя функция!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3428" y="2537460"/>
            <a:ext cx="435965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def</a:t>
            </a:r>
            <a:r>
              <a:rPr lang="en-US" sz="2400" dirty="0" smtClean="0"/>
              <a:t> </a:t>
            </a:r>
            <a:r>
              <a:rPr lang="ru-RU" sz="2400" dirty="0" err="1" smtClean="0"/>
              <a:t>запрос_к</a:t>
            </a:r>
            <a:r>
              <a:rPr lang="ru-RU" sz="2400" dirty="0" smtClean="0"/>
              <a:t>_</a:t>
            </a:r>
            <a:r>
              <a:rPr lang="en-US" sz="2400" dirty="0" err="1" smtClean="0"/>
              <a:t>api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def</a:t>
            </a:r>
            <a:r>
              <a:rPr lang="en-US" sz="2400" dirty="0" smtClean="0"/>
              <a:t> </a:t>
            </a:r>
            <a:r>
              <a:rPr lang="ru-RU" sz="2400" dirty="0" err="1" smtClean="0"/>
              <a:t>обработка_ошибок</a:t>
            </a:r>
            <a:r>
              <a:rPr lang="ru-RU" sz="2400" dirty="0" smtClean="0"/>
              <a:t>_</a:t>
            </a:r>
            <a:r>
              <a:rPr lang="en-US" sz="2400" dirty="0" err="1" smtClean="0"/>
              <a:t>api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def</a:t>
            </a:r>
            <a:r>
              <a:rPr lang="en-US" sz="2400" dirty="0" smtClean="0"/>
              <a:t> </a:t>
            </a:r>
            <a:r>
              <a:rPr lang="ru-RU" sz="2400" dirty="0" err="1" smtClean="0"/>
              <a:t>нужная_валюта</a:t>
            </a:r>
            <a:endParaRPr lang="ru-RU" sz="2400" dirty="0" smtClean="0"/>
          </a:p>
          <a:p>
            <a:endParaRPr lang="ru-RU" sz="2400" dirty="0"/>
          </a:p>
          <a:p>
            <a:r>
              <a:rPr lang="en-US" sz="2400" dirty="0" err="1" smtClean="0"/>
              <a:t>def</a:t>
            </a:r>
            <a:r>
              <a:rPr lang="en-US" sz="2400" dirty="0" smtClean="0"/>
              <a:t> </a:t>
            </a:r>
            <a:r>
              <a:rPr lang="ru-RU" sz="2400" dirty="0" err="1" smtClean="0"/>
              <a:t>выбор_сервиса_с_данными</a:t>
            </a:r>
            <a:endParaRPr lang="ru-RU" sz="2400" dirty="0" smtClean="0"/>
          </a:p>
          <a:p>
            <a:endParaRPr lang="ru-RU" sz="2400" dirty="0"/>
          </a:p>
          <a:p>
            <a:r>
              <a:rPr lang="mr-IN" sz="2400" dirty="0" smtClean="0"/>
              <a:t>…</a:t>
            </a:r>
            <a:endParaRPr lang="ru-RU" sz="2400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630" y="2538740"/>
            <a:ext cx="44196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06388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24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1269180" y="3403595"/>
            <a:ext cx="9774803" cy="9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6000" dirty="0" smtClean="0"/>
              <a:t>Классы</a:t>
            </a:r>
            <a:endParaRPr lang="en-US" sz="6000" dirty="0"/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xmlns="" id="{F1294AC4-AE43-478C-80C1-5A8B12D765CE}"/>
              </a:ext>
            </a:extLst>
          </p:cNvPr>
          <p:cNvSpPr/>
          <p:nvPr/>
        </p:nvSpPr>
        <p:spPr>
          <a:xfrm>
            <a:off x="1298677" y="1672712"/>
            <a:ext cx="627531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89252532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Классы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5" name="Shape 199"/>
          <p:cNvSpPr/>
          <p:nvPr/>
        </p:nvSpPr>
        <p:spPr>
          <a:xfrm>
            <a:off x="1283931" y="128066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ООП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6530" y="2221204"/>
            <a:ext cx="5285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Объектно-ориентированное программирование, наследование, инкапсуляция, полиморфизм это все про это же. </a:t>
            </a:r>
          </a:p>
          <a:p>
            <a:endParaRPr lang="ru-RU" dirty="0"/>
          </a:p>
          <a:p>
            <a:r>
              <a:rPr lang="ru-RU" dirty="0" smtClean="0"/>
              <a:t>Нам потребуется только часть этих знаний.</a:t>
            </a:r>
            <a:endParaRPr lang="ru-RU" dirty="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80" y="2225027"/>
            <a:ext cx="59309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3987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070" y="1266190"/>
            <a:ext cx="4552950" cy="437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8505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Классы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5" name="Shape 199"/>
          <p:cNvSpPr/>
          <p:nvPr/>
        </p:nvSpPr>
        <p:spPr>
          <a:xfrm>
            <a:off x="1283931" y="128066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Функция </a:t>
            </a:r>
            <a:r>
              <a:rPr lang="en-US" sz="4000" dirty="0" smtClean="0">
                <a:latin typeface="Proxima Nova Lt" panose="02000506030000020004" pitchFamily="50" charset="0"/>
                <a:sym typeface="Wingdings"/>
              </a:rPr>
              <a:t>- </a:t>
            </a:r>
            <a:r>
              <a:rPr lang="ru-RU" sz="4000" dirty="0" smtClean="0">
                <a:latin typeface="Proxima Nova Lt" panose="02000506030000020004" pitchFamily="50" charset="0"/>
                <a:sym typeface="Wingdings"/>
              </a:rPr>
              <a:t>метод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3931" y="2225027"/>
            <a:ext cx="1053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Очень (очень!) упрощенно класс </a:t>
            </a:r>
            <a:r>
              <a:rPr lang="mr-IN" dirty="0" smtClean="0"/>
              <a:t>–</a:t>
            </a:r>
            <a:r>
              <a:rPr lang="ru-RU" dirty="0" smtClean="0"/>
              <a:t> это набор объединенных функций. </a:t>
            </a:r>
          </a:p>
          <a:p>
            <a:r>
              <a:rPr lang="ru-RU" dirty="0" smtClean="0"/>
              <a:t>Только теперь они называются методы.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440180" y="3680460"/>
            <a:ext cx="10383233" cy="2960370"/>
          </a:xfrm>
          <a:prstGeom prst="roundRect">
            <a:avLst>
              <a:gd name="adj" fmla="val 508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440180" y="3259121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Class </a:t>
            </a:r>
            <a:r>
              <a:rPr lang="en-US" b="1" dirty="0" err="1" smtClean="0"/>
              <a:t>Some_Name</a:t>
            </a:r>
            <a:endParaRPr lang="ru-RU" b="1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1604333" y="4164806"/>
            <a:ext cx="2293297" cy="784384"/>
          </a:xfrm>
          <a:prstGeom prst="roundRect">
            <a:avLst>
              <a:gd name="adj" fmla="val 508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604333" y="3795474"/>
            <a:ext cx="99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Метод 1</a:t>
            </a:r>
            <a:endParaRPr lang="ru-RU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511363" y="4164806"/>
            <a:ext cx="2293297" cy="784384"/>
          </a:xfrm>
          <a:prstGeom prst="roundRect">
            <a:avLst>
              <a:gd name="adj" fmla="val 508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4511363" y="3795474"/>
            <a:ext cx="99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Метод 2</a:t>
            </a:r>
            <a:endParaRPr lang="ru-RU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7418393" y="4164806"/>
            <a:ext cx="2293297" cy="784384"/>
          </a:xfrm>
          <a:prstGeom prst="roundRect">
            <a:avLst>
              <a:gd name="adj" fmla="val 508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7418393" y="3795474"/>
            <a:ext cx="99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Метод 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6764791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Классы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5" name="Shape 199"/>
          <p:cNvSpPr/>
          <p:nvPr/>
        </p:nvSpPr>
        <p:spPr>
          <a:xfrm>
            <a:off x="1283931" y="128066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Переменная </a:t>
            </a:r>
            <a:r>
              <a:rPr lang="en-US" sz="4000" dirty="0" smtClean="0">
                <a:latin typeface="Proxima Nova Lt" panose="02000506030000020004" pitchFamily="50" charset="0"/>
              </a:rPr>
              <a:t>self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3931" y="2225027"/>
            <a:ext cx="1053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Любая переменная вида </a:t>
            </a:r>
            <a:r>
              <a:rPr lang="en-US" dirty="0" err="1" smtClean="0"/>
              <a:t>self.some_name</a:t>
            </a:r>
            <a:r>
              <a:rPr lang="en-US" dirty="0" smtClean="0"/>
              <a:t> </a:t>
            </a:r>
            <a:r>
              <a:rPr lang="ru-RU" dirty="0" smtClean="0"/>
              <a:t>доступна любому методу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440180" y="3680460"/>
            <a:ext cx="10383233" cy="2960370"/>
          </a:xfrm>
          <a:prstGeom prst="roundRect">
            <a:avLst>
              <a:gd name="adj" fmla="val 508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440180" y="3259121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Class </a:t>
            </a:r>
            <a:r>
              <a:rPr lang="en-US" b="1" dirty="0" err="1" smtClean="0"/>
              <a:t>Some_Name</a:t>
            </a:r>
            <a:endParaRPr lang="ru-RU" b="1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1604333" y="4164806"/>
            <a:ext cx="2293297" cy="784384"/>
          </a:xfrm>
          <a:prstGeom prst="roundRect">
            <a:avLst>
              <a:gd name="adj" fmla="val 508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self.currency</a:t>
            </a:r>
            <a:r>
              <a:rPr lang="en-US" dirty="0" smtClean="0">
                <a:solidFill>
                  <a:schemeClr val="tx1"/>
                </a:solidFill>
              </a:rPr>
              <a:t> = </a:t>
            </a:r>
            <a:r>
              <a:rPr lang="mr-IN" dirty="0" smtClean="0">
                <a:solidFill>
                  <a:schemeClr val="tx1"/>
                </a:solidFill>
              </a:rPr>
              <a:t>'</a:t>
            </a:r>
            <a:r>
              <a:rPr lang="en-US" dirty="0" err="1" smtClean="0">
                <a:solidFill>
                  <a:schemeClr val="tx1"/>
                </a:solidFill>
              </a:rPr>
              <a:t>usd</a:t>
            </a:r>
            <a:r>
              <a:rPr lang="mr-IN" dirty="0" smtClean="0">
                <a:solidFill>
                  <a:schemeClr val="tx1"/>
                </a:solidFill>
              </a:rPr>
              <a:t>'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4333" y="3795474"/>
            <a:ext cx="99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Метод 1</a:t>
            </a:r>
            <a:endParaRPr lang="ru-RU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511363" y="4164806"/>
            <a:ext cx="2293297" cy="784384"/>
          </a:xfrm>
          <a:prstGeom prst="roundRect">
            <a:avLst>
              <a:gd name="adj" fmla="val 508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print(</a:t>
            </a:r>
            <a:r>
              <a:rPr lang="en-US" dirty="0" err="1" smtClean="0">
                <a:solidFill>
                  <a:schemeClr val="tx1"/>
                </a:solidFill>
              </a:rPr>
              <a:t>self.currency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11363" y="3795474"/>
            <a:ext cx="99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Метод 2</a:t>
            </a:r>
            <a:endParaRPr lang="ru-RU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7418393" y="4164806"/>
            <a:ext cx="2293297" cy="784384"/>
          </a:xfrm>
          <a:prstGeom prst="roundRect">
            <a:avLst>
              <a:gd name="adj" fmla="val 508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self.currency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= </a:t>
            </a:r>
            <a:r>
              <a:rPr lang="mr-IN" dirty="0" smtClean="0">
                <a:solidFill>
                  <a:schemeClr val="tx1"/>
                </a:solidFill>
              </a:rPr>
              <a:t>'</a:t>
            </a:r>
            <a:r>
              <a:rPr lang="en-US" dirty="0" err="1" smtClean="0">
                <a:solidFill>
                  <a:schemeClr val="tx1"/>
                </a:solidFill>
              </a:rPr>
              <a:t>eur</a:t>
            </a:r>
            <a:r>
              <a:rPr lang="mr-IN" dirty="0" smtClean="0">
                <a:solidFill>
                  <a:schemeClr val="tx1"/>
                </a:solidFill>
              </a:rPr>
              <a:t>'</a:t>
            </a:r>
            <a:endParaRPr lang="ru-RU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18393" y="3795474"/>
            <a:ext cx="99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Метод 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3733974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Классы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5" name="Shape 199"/>
          <p:cNvSpPr/>
          <p:nvPr/>
        </p:nvSpPr>
        <p:spPr>
          <a:xfrm>
            <a:off x="1283931" y="128066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Наследование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3931" y="2225027"/>
            <a:ext cx="1053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Классы можно наследовать для создания новых. Тогда методы из родительского класса будут автоматически доступны в дочернем классе.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440181" y="3680460"/>
            <a:ext cx="2663190" cy="2960370"/>
          </a:xfrm>
          <a:prstGeom prst="roundRect">
            <a:avLst>
              <a:gd name="adj" fmla="val 508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440180" y="3259121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Class </a:t>
            </a:r>
            <a:r>
              <a:rPr lang="en-US" b="1" dirty="0" err="1" smtClean="0"/>
              <a:t>Some_Name</a:t>
            </a:r>
            <a:endParaRPr lang="ru-RU" b="1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1604333" y="4164806"/>
            <a:ext cx="2293297" cy="784384"/>
          </a:xfrm>
          <a:prstGeom prst="roundRect">
            <a:avLst>
              <a:gd name="adj" fmla="val 508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self.currency</a:t>
            </a:r>
            <a:r>
              <a:rPr lang="en-US" dirty="0" smtClean="0">
                <a:solidFill>
                  <a:schemeClr val="tx1"/>
                </a:solidFill>
              </a:rPr>
              <a:t> = </a:t>
            </a:r>
            <a:r>
              <a:rPr lang="mr-IN" dirty="0" smtClean="0">
                <a:solidFill>
                  <a:schemeClr val="tx1"/>
                </a:solidFill>
              </a:rPr>
              <a:t>'</a:t>
            </a:r>
            <a:r>
              <a:rPr lang="en-US" dirty="0" err="1" smtClean="0">
                <a:solidFill>
                  <a:schemeClr val="tx1"/>
                </a:solidFill>
              </a:rPr>
              <a:t>usd</a:t>
            </a:r>
            <a:r>
              <a:rPr lang="mr-IN" dirty="0" smtClean="0">
                <a:solidFill>
                  <a:schemeClr val="tx1"/>
                </a:solidFill>
              </a:rPr>
              <a:t>'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4333" y="3795474"/>
            <a:ext cx="99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Метод 1</a:t>
            </a:r>
            <a:endParaRPr lang="ru-RU" dirty="0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6518911" y="3680460"/>
            <a:ext cx="2663190" cy="2960370"/>
          </a:xfrm>
          <a:prstGeom prst="roundRect">
            <a:avLst>
              <a:gd name="adj" fmla="val 508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6518910" y="3259121"/>
            <a:ext cx="345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Class </a:t>
            </a:r>
            <a:r>
              <a:rPr lang="en-US" b="1" dirty="0" err="1" smtClean="0"/>
              <a:t>Another_Class</a:t>
            </a:r>
            <a:r>
              <a:rPr lang="ru-RU" b="1" dirty="0" smtClean="0"/>
              <a:t>(</a:t>
            </a:r>
            <a:r>
              <a:rPr lang="en-US" b="1" dirty="0" err="1" smtClean="0"/>
              <a:t>Some_Name</a:t>
            </a:r>
            <a:r>
              <a:rPr lang="ru-RU" b="1" dirty="0" smtClean="0"/>
              <a:t>)</a:t>
            </a:r>
            <a:endParaRPr lang="ru-RU" b="1" dirty="0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6683063" y="4164806"/>
            <a:ext cx="2293297" cy="784384"/>
          </a:xfrm>
          <a:prstGeom prst="roundRect">
            <a:avLst>
              <a:gd name="adj" fmla="val 508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self.</a:t>
            </a:r>
            <a:r>
              <a:rPr lang="ru-RU" dirty="0" smtClean="0">
                <a:solidFill>
                  <a:schemeClr val="tx1"/>
                </a:solidFill>
              </a:rPr>
              <a:t>метод 1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83063" y="3795474"/>
            <a:ext cx="99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Метод </a:t>
            </a:r>
            <a:r>
              <a:rPr lang="en-US" dirty="0" smtClean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3042691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24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1269180" y="3403595"/>
            <a:ext cx="9774803" cy="9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6000" dirty="0" smtClean="0"/>
              <a:t>На практике понятней</a:t>
            </a:r>
            <a:endParaRPr lang="en-US" sz="6000" dirty="0"/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xmlns="" id="{F1294AC4-AE43-478C-80C1-5A8B12D765CE}"/>
              </a:ext>
            </a:extLst>
          </p:cNvPr>
          <p:cNvSpPr/>
          <p:nvPr/>
        </p:nvSpPr>
        <p:spPr>
          <a:xfrm>
            <a:off x="1298677" y="1672712"/>
            <a:ext cx="627531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85007485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Классы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5" name="Shape 199"/>
          <p:cNvSpPr/>
          <p:nvPr/>
        </p:nvSpPr>
        <p:spPr>
          <a:xfrm>
            <a:off x="1283931" y="128066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Что должен делать наш класс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13428" y="3188970"/>
            <a:ext cx="53661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Делать запрос к </a:t>
            </a:r>
            <a:r>
              <a:rPr lang="en-US" sz="2400" dirty="0" smtClean="0"/>
              <a:t>API</a:t>
            </a:r>
          </a:p>
          <a:p>
            <a:endParaRPr lang="en-US" sz="2400" dirty="0"/>
          </a:p>
          <a:p>
            <a:r>
              <a:rPr lang="ru-RU" sz="2400" dirty="0" smtClean="0"/>
              <a:t>Обрабатывать ответ в нужном формате</a:t>
            </a:r>
          </a:p>
          <a:p>
            <a:endParaRPr lang="ru-RU" sz="2400" dirty="0"/>
          </a:p>
          <a:p>
            <a:r>
              <a:rPr lang="ru-RU" sz="2400" dirty="0" smtClean="0"/>
              <a:t>Возвращать нужную информацию</a:t>
            </a:r>
            <a:endParaRPr lang="ru-RU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283931" y="2104182"/>
            <a:ext cx="407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Это просто один из вариантов решения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093685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Классы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5" name="Shape 199"/>
          <p:cNvSpPr/>
          <p:nvPr/>
        </p:nvSpPr>
        <p:spPr>
          <a:xfrm>
            <a:off x="1283931" y="128066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Что должен делать наш класс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13428" y="3188970"/>
            <a:ext cx="843622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Делать запрос к </a:t>
            </a:r>
            <a:r>
              <a:rPr lang="en-US" sz="2400" dirty="0" smtClean="0"/>
              <a:t>API</a:t>
            </a:r>
            <a:endParaRPr lang="ru-RU" sz="2400" dirty="0" smtClean="0"/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ru-RU" sz="2400" dirty="0" smtClean="0"/>
              <a:t>потом можно добавить обработку ошибок </a:t>
            </a:r>
            <a:r>
              <a:rPr lang="en-US" sz="2400" dirty="0" smtClean="0"/>
              <a:t>API</a:t>
            </a:r>
            <a:endParaRPr lang="ru-RU" sz="2400" dirty="0" smtClean="0"/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ru-RU" sz="2400" dirty="0" smtClean="0"/>
              <a:t>расширить возможности (например, запрос через </a:t>
            </a:r>
            <a:r>
              <a:rPr lang="en-US" sz="2400" dirty="0" smtClean="0"/>
              <a:t>proxy</a:t>
            </a:r>
            <a:r>
              <a:rPr lang="ru-RU" sz="2400" dirty="0" smtClean="0"/>
              <a:t>)</a:t>
            </a:r>
            <a:endParaRPr lang="en-US" sz="2400" dirty="0" smtClean="0"/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ru-RU" sz="2400" dirty="0" smtClean="0"/>
              <a:t>в крайнем случае перейти на другой сервис</a:t>
            </a:r>
            <a:endParaRPr lang="en-US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283931" y="2104182"/>
            <a:ext cx="407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Это просто один из вариантов решения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919539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Классы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5" name="Shape 199"/>
          <p:cNvSpPr/>
          <p:nvPr/>
        </p:nvSpPr>
        <p:spPr>
          <a:xfrm>
            <a:off x="1283931" y="128066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Что должен делать наш класс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13428" y="3188970"/>
            <a:ext cx="76696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Обрабатывать ответ в нужном формате</a:t>
            </a: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ru-RU" sz="2400" dirty="0" smtClean="0"/>
              <a:t>использует результаты предыдущего метода</a:t>
            </a: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ru-RU" sz="2400" dirty="0" smtClean="0"/>
              <a:t>обрабатывает ответ, подгоняя под нужный формат</a:t>
            </a: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ru-RU" sz="2400" dirty="0" smtClean="0"/>
              <a:t>в случае ошибки сообщает об этом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83931" y="2104182"/>
            <a:ext cx="407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Это просто один из вариантов решения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185301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Классы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5" name="Shape 199"/>
          <p:cNvSpPr/>
          <p:nvPr/>
        </p:nvSpPr>
        <p:spPr>
          <a:xfrm>
            <a:off x="1283931" y="128066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Что должен делать наш класс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13428" y="3188970"/>
            <a:ext cx="838421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Возвращать нужную информацию</a:t>
            </a: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ru-RU" sz="2400" dirty="0" smtClean="0"/>
              <a:t>для каждой валюты просто добавим свой метод</a:t>
            </a: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ru-RU" sz="2400" dirty="0" smtClean="0"/>
              <a:t>при необходимости легко растиражируем эти методы</a:t>
            </a: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ru-RU" sz="2400" dirty="0" smtClean="0"/>
              <a:t>можно конечно использовать один метод с параметром</a:t>
            </a:r>
            <a:endParaRPr lang="ru-RU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283931" y="2104182"/>
            <a:ext cx="407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Это просто один из вариантов решения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2823559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24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1269180" y="3403595"/>
            <a:ext cx="9726480" cy="208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6000" smtClean="0"/>
              <a:t>система повышения сотрудников</a:t>
            </a:r>
            <a:endParaRPr lang="en-US" sz="6000" dirty="0"/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xmlns="" id="{F1294AC4-AE43-478C-80C1-5A8B12D765CE}"/>
              </a:ext>
            </a:extLst>
          </p:cNvPr>
          <p:cNvSpPr/>
          <p:nvPr/>
        </p:nvSpPr>
        <p:spPr>
          <a:xfrm>
            <a:off x="1298677" y="1672712"/>
            <a:ext cx="627531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92876734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Система повышения сотрудников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5" name="Shape 199"/>
          <p:cNvSpPr/>
          <p:nvPr/>
        </p:nvSpPr>
        <p:spPr>
          <a:xfrm>
            <a:off x="1283931" y="128066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Каждый отдел хочет свои правила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3931" y="2366541"/>
            <a:ext cx="105270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Общие условия</a:t>
            </a:r>
            <a:endParaRPr lang="en-US" sz="2000" b="1" dirty="0" smtClean="0"/>
          </a:p>
          <a:p>
            <a:r>
              <a:rPr lang="ru-RU" sz="2000" dirty="0" smtClean="0"/>
              <a:t>У сотрудника по умолчанию известно имя и пройденные аккредитации</a:t>
            </a:r>
            <a:endParaRPr lang="ru-RU" sz="2000" dirty="0"/>
          </a:p>
          <a:p>
            <a:r>
              <a:rPr lang="ru-RU" sz="2000" dirty="0" smtClean="0"/>
              <a:t>Успешное прохождение </a:t>
            </a:r>
            <a:r>
              <a:rPr lang="mr-IN" sz="2000" dirty="0" smtClean="0"/>
              <a:t>–</a:t>
            </a:r>
            <a:r>
              <a:rPr lang="ru-RU" sz="2000" dirty="0" smtClean="0"/>
              <a:t> 1 балл</a:t>
            </a:r>
          </a:p>
        </p:txBody>
      </p:sp>
    </p:spTree>
    <p:extLst>
      <p:ext uri="{BB962C8B-B14F-4D97-AF65-F5344CB8AC3E}">
        <p14:creationId xmlns:p14="http://schemas.microsoft.com/office/powerpoint/2010/main" val="225529644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ЗАЧЕМ НАМ КЛАССЫ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Инфраструктура компании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325625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Система повышения сотрудников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5" name="Shape 199"/>
          <p:cNvSpPr/>
          <p:nvPr/>
        </p:nvSpPr>
        <p:spPr>
          <a:xfrm>
            <a:off x="1283931" y="128066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Каждый отдел хочет свои правила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3931" y="2366541"/>
            <a:ext cx="1052703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Общие условия</a:t>
            </a:r>
            <a:endParaRPr lang="en-US" sz="2000" b="1" dirty="0" smtClean="0"/>
          </a:p>
          <a:p>
            <a:r>
              <a:rPr lang="ru-RU" sz="2000" dirty="0" smtClean="0"/>
              <a:t>У сотрудника по умолчанию известно имя и пройденные аккредитации</a:t>
            </a:r>
            <a:endParaRPr lang="ru-RU" sz="2000" dirty="0"/>
          </a:p>
          <a:p>
            <a:r>
              <a:rPr lang="ru-RU" sz="2000" dirty="0" smtClean="0"/>
              <a:t>Успешное прохождение </a:t>
            </a:r>
            <a:r>
              <a:rPr lang="mr-IN" sz="2000" dirty="0" smtClean="0"/>
              <a:t>–</a:t>
            </a:r>
            <a:r>
              <a:rPr lang="ru-RU" sz="2000" dirty="0" smtClean="0"/>
              <a:t> 1 балл</a:t>
            </a:r>
          </a:p>
          <a:p>
            <a:endParaRPr lang="ru-RU" sz="2000" dirty="0" smtClean="0"/>
          </a:p>
          <a:p>
            <a:r>
              <a:rPr lang="ru-RU" sz="2000" b="1" dirty="0" smtClean="0"/>
              <a:t>Разработчики</a:t>
            </a:r>
          </a:p>
          <a:p>
            <a:r>
              <a:rPr lang="ru-RU" sz="2000" dirty="0" smtClean="0"/>
              <a:t>Повышение на 1 </a:t>
            </a:r>
            <a:r>
              <a:rPr lang="ru-RU" sz="2000" dirty="0" err="1" smtClean="0"/>
              <a:t>грейд</a:t>
            </a:r>
            <a:r>
              <a:rPr lang="ru-RU" sz="2000" dirty="0" smtClean="0"/>
              <a:t> за каждые 5 баллов</a:t>
            </a:r>
          </a:p>
          <a:p>
            <a:endParaRPr lang="ru-RU" sz="2000" dirty="0"/>
          </a:p>
          <a:p>
            <a:r>
              <a:rPr lang="ru-RU" sz="2000" b="1" dirty="0" smtClean="0"/>
              <a:t>Дизайнеры</a:t>
            </a:r>
          </a:p>
          <a:p>
            <a:r>
              <a:rPr lang="ru-RU" sz="2000" dirty="0" smtClean="0"/>
              <a:t>Повышение на 1 </a:t>
            </a:r>
            <a:r>
              <a:rPr lang="ru-RU" sz="2000" dirty="0" err="1" smtClean="0"/>
              <a:t>грейд</a:t>
            </a:r>
            <a:r>
              <a:rPr lang="ru-RU" sz="2000" dirty="0" smtClean="0"/>
              <a:t> за каждые 7 баллов. Получение международной премии </a:t>
            </a:r>
            <a:r>
              <a:rPr lang="mr-IN" sz="2000" dirty="0" smtClean="0"/>
              <a:t>–</a:t>
            </a:r>
            <a:r>
              <a:rPr lang="ru-RU" sz="2000" dirty="0" smtClean="0"/>
              <a:t> это +2 балла</a:t>
            </a:r>
          </a:p>
          <a:p>
            <a:endParaRPr lang="ru-RU" sz="2000" dirty="0"/>
          </a:p>
          <a:p>
            <a:r>
              <a:rPr lang="ru-RU" sz="2000" dirty="0" smtClean="0"/>
              <a:t>Остальные 5 отделов еще не прислали свои условия</a:t>
            </a:r>
          </a:p>
        </p:txBody>
      </p:sp>
    </p:spTree>
    <p:extLst>
      <p:ext uri="{BB962C8B-B14F-4D97-AF65-F5344CB8AC3E}">
        <p14:creationId xmlns:p14="http://schemas.microsoft.com/office/powerpoint/2010/main" val="158258463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ЗАЧЕМ НАМ КЛАССЫ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Что требуют?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3428" y="2092221"/>
            <a:ext cx="10516622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/>
              <a:t>2004 </a:t>
            </a:r>
            <a:r>
              <a:rPr lang="mr-IN" sz="3200" dirty="0" smtClean="0"/>
              <a:t>–</a:t>
            </a:r>
            <a:r>
              <a:rPr lang="en-US" sz="3200" dirty="0" smtClean="0"/>
              <a:t> </a:t>
            </a:r>
            <a:r>
              <a:rPr lang="ru-RU" sz="3200" dirty="0" smtClean="0"/>
              <a:t>аналитик умеет считать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900579172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ЗАЧЕМ НАМ КЛАССЫ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Что требуют?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3428" y="2092221"/>
            <a:ext cx="105166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/>
              <a:t>2004 </a:t>
            </a:r>
            <a:r>
              <a:rPr lang="mr-IN" sz="3200" dirty="0" smtClean="0"/>
              <a:t>–</a:t>
            </a:r>
            <a:r>
              <a:rPr lang="en-US" sz="3200" dirty="0" smtClean="0"/>
              <a:t> </a:t>
            </a:r>
            <a:r>
              <a:rPr lang="ru-RU" sz="3200" dirty="0" smtClean="0"/>
              <a:t>аналитик умеет считать</a:t>
            </a:r>
            <a:endParaRPr lang="en-US" sz="3200" dirty="0" smtClean="0"/>
          </a:p>
          <a:p>
            <a:pPr>
              <a:lnSpc>
                <a:spcPct val="150000"/>
              </a:lnSpc>
            </a:pPr>
            <a:r>
              <a:rPr lang="ru-RU" sz="3200" dirty="0" smtClean="0"/>
              <a:t>2009 </a:t>
            </a:r>
            <a:r>
              <a:rPr lang="mr-IN" sz="3200" dirty="0" smtClean="0"/>
              <a:t>–</a:t>
            </a:r>
            <a:r>
              <a:rPr lang="ru-RU" sz="3200" dirty="0" smtClean="0"/>
              <a:t> хорошо знает </a:t>
            </a:r>
            <a:r>
              <a:rPr lang="en-US" sz="3200" dirty="0" smtClean="0"/>
              <a:t>Excel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83931" y="4279161"/>
            <a:ext cx="10516622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dirty="0" smtClean="0"/>
              <a:t>«Умение работать с большими данными в </a:t>
            </a:r>
            <a:r>
              <a:rPr lang="en-US" sz="3200" dirty="0" smtClean="0"/>
              <a:t>Excel</a:t>
            </a:r>
            <a:r>
              <a:rPr lang="ru-RU" sz="3200" dirty="0" smtClean="0"/>
              <a:t>»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80818897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ЗАЧЕМ НАМ КЛАССЫ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Что требуют?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3428" y="2092221"/>
            <a:ext cx="105166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/>
              <a:t>2004 </a:t>
            </a:r>
            <a:r>
              <a:rPr lang="mr-IN" sz="3200" dirty="0" smtClean="0"/>
              <a:t>–</a:t>
            </a:r>
            <a:r>
              <a:rPr lang="en-US" sz="3200" dirty="0" smtClean="0"/>
              <a:t> </a:t>
            </a:r>
            <a:r>
              <a:rPr lang="ru-RU" sz="3200" dirty="0" smtClean="0"/>
              <a:t>аналитик умеет считать</a:t>
            </a:r>
            <a:endParaRPr lang="en-US" sz="3200" dirty="0" smtClean="0"/>
          </a:p>
          <a:p>
            <a:pPr>
              <a:lnSpc>
                <a:spcPct val="150000"/>
              </a:lnSpc>
            </a:pPr>
            <a:r>
              <a:rPr lang="ru-RU" sz="3200" dirty="0" smtClean="0"/>
              <a:t>2009 </a:t>
            </a:r>
            <a:r>
              <a:rPr lang="mr-IN" sz="3200" dirty="0" smtClean="0"/>
              <a:t>–</a:t>
            </a:r>
            <a:r>
              <a:rPr lang="ru-RU" sz="3200" dirty="0" smtClean="0"/>
              <a:t> хорошо знает </a:t>
            </a:r>
            <a:r>
              <a:rPr lang="en-US" sz="3200" dirty="0" smtClean="0"/>
              <a:t>Excel</a:t>
            </a:r>
          </a:p>
          <a:p>
            <a:pPr>
              <a:lnSpc>
                <a:spcPct val="150000"/>
              </a:lnSpc>
            </a:pPr>
            <a:r>
              <a:rPr lang="ru-RU" sz="3200" dirty="0" smtClean="0"/>
              <a:t>2013 </a:t>
            </a:r>
            <a:r>
              <a:rPr lang="mr-IN" sz="3200" dirty="0" smtClean="0"/>
              <a:t>–</a:t>
            </a:r>
            <a:r>
              <a:rPr lang="ru-RU" sz="3200" dirty="0" smtClean="0"/>
              <a:t> знает </a:t>
            </a:r>
            <a:r>
              <a:rPr lang="en-US" sz="3200" dirty="0" smtClean="0"/>
              <a:t>SQL, </a:t>
            </a:r>
            <a:r>
              <a:rPr lang="ru-RU" sz="3200" dirty="0" smtClean="0"/>
              <a:t>имел дело с программированием</a:t>
            </a:r>
          </a:p>
        </p:txBody>
      </p:sp>
    </p:spTree>
    <p:extLst>
      <p:ext uri="{BB962C8B-B14F-4D97-AF65-F5344CB8AC3E}">
        <p14:creationId xmlns:p14="http://schemas.microsoft.com/office/powerpoint/2010/main" val="785210586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ЗАЧЕМ НАМ КЛАССЫ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Что требуют?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3428" y="2092221"/>
            <a:ext cx="105166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/>
              <a:t>2004 </a:t>
            </a:r>
            <a:r>
              <a:rPr lang="mr-IN" sz="3200" dirty="0" smtClean="0"/>
              <a:t>–</a:t>
            </a:r>
            <a:r>
              <a:rPr lang="en-US" sz="3200" dirty="0" smtClean="0"/>
              <a:t> </a:t>
            </a:r>
            <a:r>
              <a:rPr lang="ru-RU" sz="3200" dirty="0" smtClean="0"/>
              <a:t>аналитик умеет считать</a:t>
            </a:r>
            <a:endParaRPr lang="en-US" sz="3200" dirty="0" smtClean="0"/>
          </a:p>
          <a:p>
            <a:pPr>
              <a:lnSpc>
                <a:spcPct val="150000"/>
              </a:lnSpc>
            </a:pPr>
            <a:r>
              <a:rPr lang="ru-RU" sz="3200" dirty="0" smtClean="0"/>
              <a:t>2009 </a:t>
            </a:r>
            <a:r>
              <a:rPr lang="mr-IN" sz="3200" dirty="0" smtClean="0"/>
              <a:t>–</a:t>
            </a:r>
            <a:r>
              <a:rPr lang="ru-RU" sz="3200" dirty="0" smtClean="0"/>
              <a:t> хорошо знает </a:t>
            </a:r>
            <a:r>
              <a:rPr lang="en-US" sz="3200" dirty="0" smtClean="0"/>
              <a:t>Excel</a:t>
            </a:r>
          </a:p>
          <a:p>
            <a:pPr>
              <a:lnSpc>
                <a:spcPct val="150000"/>
              </a:lnSpc>
            </a:pPr>
            <a:r>
              <a:rPr lang="ru-RU" sz="3200" dirty="0" smtClean="0"/>
              <a:t>2013 </a:t>
            </a:r>
            <a:r>
              <a:rPr lang="mr-IN" sz="3200" dirty="0" smtClean="0"/>
              <a:t>–</a:t>
            </a:r>
            <a:r>
              <a:rPr lang="ru-RU" sz="3200" dirty="0" smtClean="0"/>
              <a:t> знает </a:t>
            </a:r>
            <a:r>
              <a:rPr lang="en-US" sz="3200" dirty="0" smtClean="0"/>
              <a:t>SQL, </a:t>
            </a:r>
            <a:r>
              <a:rPr lang="ru-RU" sz="3200" dirty="0" smtClean="0"/>
              <a:t>имел дело с программированием</a:t>
            </a:r>
          </a:p>
          <a:p>
            <a:pPr>
              <a:lnSpc>
                <a:spcPct val="150000"/>
              </a:lnSpc>
            </a:pPr>
            <a:r>
              <a:rPr lang="ru-RU" sz="3200" dirty="0" smtClean="0"/>
              <a:t>2015 </a:t>
            </a:r>
            <a:r>
              <a:rPr lang="mr-IN" sz="3200" dirty="0" smtClean="0"/>
              <a:t>–</a:t>
            </a:r>
            <a:r>
              <a:rPr lang="ru-RU" sz="3200" dirty="0" smtClean="0"/>
              <a:t> с ходу решает простые задачи на </a:t>
            </a:r>
            <a:r>
              <a:rPr lang="en-US" sz="3200" dirty="0" smtClean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83951070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313428" y="974212"/>
            <a:ext cx="627531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1283931" y="514692"/>
            <a:ext cx="9685338" cy="321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15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ЗАЧЕМ НАМ КЛАССЫ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441" y="-1665253"/>
            <a:ext cx="2511586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ru-RU" sz="2500">
                <a:solidFill>
                  <a:srgbClr val="000000"/>
                </a:solidFill>
                <a:sym typeface="Helvetica Light"/>
              </a:rPr>
              <a:t>ТЗ разработчикам</a:t>
            </a:r>
            <a:endParaRPr lang="ru-RU" sz="25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1283931" y="1269239"/>
            <a:ext cx="10728999" cy="82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000" dirty="0" smtClean="0">
                <a:latin typeface="Proxima Nova Lt" panose="02000506030000020004" pitchFamily="50" charset="0"/>
              </a:rPr>
              <a:t>Что требуют?</a:t>
            </a:r>
            <a:endParaRPr lang="ru-RU" sz="4000" dirty="0">
              <a:latin typeface="Proxima Nova Lt" panose="02000506030000020004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3428" y="2092221"/>
            <a:ext cx="105166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/>
              <a:t>2004 </a:t>
            </a:r>
            <a:r>
              <a:rPr lang="mr-IN" sz="3200" dirty="0" smtClean="0"/>
              <a:t>–</a:t>
            </a:r>
            <a:r>
              <a:rPr lang="en-US" sz="3200" dirty="0" smtClean="0"/>
              <a:t> </a:t>
            </a:r>
            <a:r>
              <a:rPr lang="ru-RU" sz="3200" dirty="0" smtClean="0"/>
              <a:t>аналитик умеет считать</a:t>
            </a:r>
            <a:endParaRPr lang="en-US" sz="3200" dirty="0" smtClean="0"/>
          </a:p>
          <a:p>
            <a:pPr>
              <a:lnSpc>
                <a:spcPct val="150000"/>
              </a:lnSpc>
            </a:pPr>
            <a:r>
              <a:rPr lang="ru-RU" sz="3200" dirty="0" smtClean="0"/>
              <a:t>2009 </a:t>
            </a:r>
            <a:r>
              <a:rPr lang="mr-IN" sz="3200" dirty="0" smtClean="0"/>
              <a:t>–</a:t>
            </a:r>
            <a:r>
              <a:rPr lang="ru-RU" sz="3200" dirty="0" smtClean="0"/>
              <a:t> хорошо знает </a:t>
            </a:r>
            <a:r>
              <a:rPr lang="en-US" sz="3200" dirty="0" smtClean="0"/>
              <a:t>Excel</a:t>
            </a:r>
          </a:p>
          <a:p>
            <a:pPr>
              <a:lnSpc>
                <a:spcPct val="150000"/>
              </a:lnSpc>
            </a:pPr>
            <a:r>
              <a:rPr lang="ru-RU" sz="3200" dirty="0" smtClean="0"/>
              <a:t>2013 </a:t>
            </a:r>
            <a:r>
              <a:rPr lang="mr-IN" sz="3200" dirty="0" smtClean="0"/>
              <a:t>–</a:t>
            </a:r>
            <a:r>
              <a:rPr lang="ru-RU" sz="3200" dirty="0" smtClean="0"/>
              <a:t> знает </a:t>
            </a:r>
            <a:r>
              <a:rPr lang="en-US" sz="3200" dirty="0" smtClean="0"/>
              <a:t>SQL, </a:t>
            </a:r>
            <a:r>
              <a:rPr lang="ru-RU" sz="3200" dirty="0" smtClean="0"/>
              <a:t>имел дело с программированием</a:t>
            </a:r>
          </a:p>
          <a:p>
            <a:pPr>
              <a:lnSpc>
                <a:spcPct val="150000"/>
              </a:lnSpc>
            </a:pPr>
            <a:r>
              <a:rPr lang="ru-RU" sz="3200" dirty="0" smtClean="0"/>
              <a:t>2015 </a:t>
            </a:r>
            <a:r>
              <a:rPr lang="mr-IN" sz="3200" dirty="0" smtClean="0"/>
              <a:t>–</a:t>
            </a:r>
            <a:r>
              <a:rPr lang="ru-RU" sz="3200" dirty="0" smtClean="0"/>
              <a:t> с ходу решает простые задачи на </a:t>
            </a:r>
            <a:r>
              <a:rPr lang="en-US" sz="3200" dirty="0" smtClean="0"/>
              <a:t>Python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2017 </a:t>
            </a:r>
            <a:r>
              <a:rPr lang="mr-IN" sz="3200" dirty="0" smtClean="0"/>
              <a:t>–</a:t>
            </a:r>
            <a:r>
              <a:rPr lang="en-US" sz="3200" dirty="0" smtClean="0"/>
              <a:t> </a:t>
            </a:r>
            <a:r>
              <a:rPr lang="ru-RU" sz="3200" dirty="0" smtClean="0"/>
              <a:t>уровень стажера / младшего разработчика</a:t>
            </a:r>
          </a:p>
        </p:txBody>
      </p:sp>
    </p:spTree>
    <p:extLst>
      <p:ext uri="{BB962C8B-B14F-4D97-AF65-F5344CB8AC3E}">
        <p14:creationId xmlns:p14="http://schemas.microsoft.com/office/powerpoint/2010/main" val="14523455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</TotalTime>
  <Words>900</Words>
  <Application>Microsoft Macintosh PowerPoint</Application>
  <PresentationFormat>Широкоэкранный</PresentationFormat>
  <Paragraphs>250</Paragraphs>
  <Slides>40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52" baseType="lpstr">
      <vt:lpstr>Calibri</vt:lpstr>
      <vt:lpstr>Calibri Light</vt:lpstr>
      <vt:lpstr>Helvetica Light</vt:lpstr>
      <vt:lpstr>Mangal</vt:lpstr>
      <vt:lpstr>PF BeauSans Pro SemiBold</vt:lpstr>
      <vt:lpstr>PFBeauSansPro-Bold</vt:lpstr>
      <vt:lpstr>PFBeauSansPro-Regular</vt:lpstr>
      <vt:lpstr>Proxima Nova Lt</vt:lpstr>
      <vt:lpstr>Proxima Nova Regular</vt:lpstr>
      <vt:lpstr>Wingdings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пользователь Microsoft Office</cp:lastModifiedBy>
  <cp:revision>74</cp:revision>
  <dcterms:created xsi:type="dcterms:W3CDTF">2019-07-06T12:48:20Z</dcterms:created>
  <dcterms:modified xsi:type="dcterms:W3CDTF">2019-08-11T21:01:23Z</dcterms:modified>
</cp:coreProperties>
</file>